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60" r:id="rId3"/>
    <p:sldId id="261" r:id="rId4"/>
    <p:sldId id="258" r:id="rId5"/>
    <p:sldId id="262" r:id="rId6"/>
  </p:sldIdLst>
  <p:sldSz cx="6858000" cy="9539288"/>
  <p:notesSz cx="6858000" cy="9144000"/>
  <p:defaultTextStyle>
    <a:defPPr>
      <a:defRPr lang="en-US"/>
    </a:defPPr>
    <a:lvl1pPr marL="0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1pPr>
    <a:lvl2pPr marL="226314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2pPr>
    <a:lvl3pPr marL="452628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3pPr>
    <a:lvl4pPr marL="678942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4pPr>
    <a:lvl5pPr marL="905256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5pPr>
    <a:lvl6pPr marL="1131570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6pPr>
    <a:lvl7pPr marL="1357884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7pPr>
    <a:lvl8pPr marL="1584198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8pPr>
    <a:lvl9pPr marL="1810512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2076" y="270"/>
      </p:cViewPr>
      <p:guideLst>
        <p:guide orient="horz" pos="300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61176"/>
            <a:ext cx="5829300" cy="332108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010335"/>
            <a:ext cx="5143500" cy="230311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0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07879"/>
            <a:ext cx="1478756" cy="80841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07879"/>
            <a:ext cx="4350544" cy="80841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2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378200"/>
            <a:ext cx="5915025" cy="396807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383818"/>
            <a:ext cx="5915025" cy="208671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39394"/>
            <a:ext cx="2914650" cy="60525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39394"/>
            <a:ext cx="2914650" cy="60525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7881"/>
            <a:ext cx="5915025" cy="1843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38451"/>
            <a:ext cx="2901255" cy="11460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484490"/>
            <a:ext cx="2901255" cy="5125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38451"/>
            <a:ext cx="2915543" cy="11460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484490"/>
            <a:ext cx="2915543" cy="5125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0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2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6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35952"/>
            <a:ext cx="2211884" cy="222583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73483"/>
            <a:ext cx="3471863" cy="677907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861787"/>
            <a:ext cx="2211884" cy="530181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35952"/>
            <a:ext cx="2211884" cy="222583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73483"/>
            <a:ext cx="3471863" cy="677907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861787"/>
            <a:ext cx="2211884" cy="530181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07881"/>
            <a:ext cx="5915025" cy="1843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39394"/>
            <a:ext cx="5915025" cy="605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6869" y="1151417"/>
            <a:ext cx="6341706" cy="774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055" tIns="44027" rIns="88055" bIns="4402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80567"/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KM </a:t>
            </a:r>
            <a:r>
              <a:rPr lang="th-TH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การสร้างงานวิจัยอย่างไรให้</a:t>
            </a:r>
            <a:r>
              <a:rPr lang="th-TH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สำเร็จ</a:t>
            </a:r>
          </a:p>
          <a:p>
            <a:pPr algn="ctr" defTabSz="880567"/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thaiDist" defTabSz="880567">
              <a:lnSpc>
                <a:spcPct val="150000"/>
              </a:lnSpc>
            </a:pP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	</a:t>
            </a:r>
            <a:r>
              <a:rPr lang="th-TH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th-TH" sz="2400" b="1" dirty="0">
                <a:latin typeface="Calibri"/>
                <a:ea typeface="Calibri"/>
              </a:rPr>
              <a:t>ผลงานวิจัยเป็นการสร้างองค์</a:t>
            </a:r>
            <a:r>
              <a:rPr lang="th-TH" sz="2400" b="1" dirty="0" smtClean="0">
                <a:latin typeface="Calibri"/>
                <a:ea typeface="Calibri"/>
              </a:rPr>
              <a:t>ความรู้</a:t>
            </a:r>
            <a:r>
              <a:rPr lang="th-TH" sz="2400" b="1" dirty="0">
                <a:latin typeface="Calibri"/>
                <a:ea typeface="Calibri"/>
              </a:rPr>
              <a:t> </a:t>
            </a:r>
            <a:r>
              <a:rPr lang="th-TH" sz="2400" b="1" dirty="0" smtClean="0">
                <a:latin typeface="Calibri"/>
                <a:ea typeface="Calibri"/>
              </a:rPr>
              <a:t> ทำให้เกิดการพัฒนา</a:t>
            </a:r>
            <a:r>
              <a:rPr lang="th-TH" sz="2400" b="1" dirty="0">
                <a:latin typeface="Calibri"/>
                <a:ea typeface="Calibri"/>
              </a:rPr>
              <a:t>วิชาการและวิชาชีพ   </a:t>
            </a:r>
            <a:r>
              <a:rPr lang="th-TH" sz="2400" b="1" dirty="0" smtClean="0">
                <a:latin typeface="Calibri"/>
                <a:ea typeface="Calibri"/>
              </a:rPr>
              <a:t>สามารถ</a:t>
            </a:r>
            <a:r>
              <a:rPr lang="th-TH" sz="2400" b="1" dirty="0">
                <a:latin typeface="Calibri"/>
                <a:ea typeface="Calibri"/>
              </a:rPr>
              <a:t>นำผลงานวิจัยมาเชื่อมโยงกับการเรียนการสอน </a:t>
            </a:r>
            <a:r>
              <a:rPr lang="th-TH" sz="2400" b="1" dirty="0" smtClean="0">
                <a:latin typeface="Calibri"/>
                <a:ea typeface="Calibri"/>
              </a:rPr>
              <a:t>และส่งเสริม</a:t>
            </a:r>
            <a:r>
              <a:rPr lang="th-TH" sz="2400" b="1" dirty="0">
                <a:latin typeface="Calibri"/>
                <a:ea typeface="Calibri"/>
              </a:rPr>
              <a:t>ให้เกิดเครือข่ายความร่วมมือด้านการวิจัยในระดับชาติหรือนานาชาติเพื่อพัฒนาองค์</a:t>
            </a:r>
            <a:r>
              <a:rPr lang="th-TH" sz="2400" b="1" dirty="0" smtClean="0">
                <a:latin typeface="Calibri"/>
                <a:ea typeface="Calibri"/>
              </a:rPr>
              <a:t>ความรู้ด้าน</a:t>
            </a:r>
            <a:r>
              <a:rPr lang="th-TH" sz="2400" b="1" dirty="0">
                <a:latin typeface="Calibri"/>
                <a:ea typeface="Calibri"/>
              </a:rPr>
              <a:t>การวิจัย </a:t>
            </a:r>
            <a:r>
              <a:rPr lang="th-TH" sz="2400" b="1" dirty="0" smtClean="0">
                <a:latin typeface="Calibri"/>
                <a:ea typeface="Calibri"/>
              </a:rPr>
              <a:t> นอกจากนี้อาจารย์สามารถ นำผลงานวิจัยมาพิจารณาขอกำหนดตำแหน่งทางวิชาการ  </a:t>
            </a: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	</a:t>
            </a:r>
            <a:endParaRPr lang="th-TH" alt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algn="thaiDist" defTabSz="880567">
              <a:lnSpc>
                <a:spcPct val="150000"/>
              </a:lnSpc>
            </a:pP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	</a:t>
            </a:r>
            <a:r>
              <a:rPr lang="th-TH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ดังนั้น</a:t>
            </a: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คณะกายภาพบำบัด</a:t>
            </a:r>
            <a:r>
              <a:rPr lang="th-TH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จึงจัดกิจกรรมแลกเปลี่ยนเรียนรู้ เรื่อง </a:t>
            </a:r>
            <a:r>
              <a:rPr lang="th-TH" alt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การ</a:t>
            </a:r>
            <a:r>
              <a:rPr lang="th-TH" alt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สร้างงานวิจัยอย่างไรให้สำเร็จ</a:t>
            </a:r>
            <a:r>
              <a:rPr lang="th-TH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 เพื่อให้อาจารย์มีแนวทางในการสร้างและพัฒนาผลงานวิจัย สามารถทำงานวิจัยสำเร็จได้ตามแผนดำเนินการ ได้รับ</a:t>
            </a:r>
            <a:r>
              <a:rPr lang="th-TH" sz="2400" b="1" dirty="0">
                <a:ea typeface="Calibri"/>
              </a:rPr>
              <a:t>ทุนสนับสนุนการวิจัย </a:t>
            </a:r>
            <a:r>
              <a:rPr lang="th-TH" sz="2400" b="1" dirty="0" smtClean="0">
                <a:ea typeface="Calibri"/>
              </a:rPr>
              <a:t>มีผลงานวิจัยที่ได้รับการตีพิมพ์เผยแพร่</a:t>
            </a:r>
            <a:r>
              <a:rPr lang="th-TH" sz="2400" b="1" dirty="0">
                <a:ea typeface="Calibri"/>
              </a:rPr>
              <a:t>ในวารสารทั้งในระดับชาติและ</a:t>
            </a:r>
            <a:r>
              <a:rPr lang="th-TH" sz="2400" b="1" dirty="0" smtClean="0">
                <a:ea typeface="Calibri"/>
              </a:rPr>
              <a:t>นานาชาติ เกิดงานวิจัย</a:t>
            </a:r>
            <a:r>
              <a:rPr lang="th-TH" sz="2400" b="1" dirty="0">
                <a:ea typeface="Calibri"/>
              </a:rPr>
              <a:t>ร่วมกับ</a:t>
            </a:r>
            <a:r>
              <a:rPr lang="th-TH" sz="2400" b="1" dirty="0" smtClean="0">
                <a:ea typeface="Calibri"/>
              </a:rPr>
              <a:t>เครือข่ายภายนอกทั้งเครือข่ายใน</a:t>
            </a:r>
            <a:r>
              <a:rPr lang="th-TH" sz="2400" b="1" dirty="0">
                <a:ea typeface="Calibri"/>
              </a:rPr>
              <a:t>ประเทศและต่างประเทศ</a:t>
            </a: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defTabSz="880567"/>
            <a:endParaRPr lang="en-US" altLang="en-US" sz="1733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975" y="3475937"/>
            <a:ext cx="177894" cy="2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055" tIns="44027" rIns="88055" bIns="4402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58"/>
          </a:p>
        </p:txBody>
      </p:sp>
    </p:spTree>
    <p:extLst>
      <p:ext uri="{BB962C8B-B14F-4D97-AF65-F5344CB8AC3E}">
        <p14:creationId xmlns:p14="http://schemas.microsoft.com/office/powerpoint/2010/main" val="31030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6869" y="1323472"/>
            <a:ext cx="6221229" cy="69224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055" tIns="44027" rIns="88055" bIns="4402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8805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KM </a:t>
            </a:r>
            <a:r>
              <a:rPr lang="th-TH" alt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การสร้างงานวิจัยอย่างไรให้สำเร็จ</a:t>
            </a:r>
          </a:p>
          <a:p>
            <a:pPr algn="ctr" defTabSz="880567"/>
            <a:endParaRPr lang="en-US" sz="1800" b="1" dirty="0" smtClean="0">
              <a:latin typeface="Calibri"/>
              <a:ea typeface="Calibri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	</a:t>
            </a:r>
            <a:r>
              <a:rPr lang="th-TH" sz="2800" b="1" dirty="0" smtClean="0">
                <a:latin typeface="Calibri"/>
                <a:ea typeface="Calibri"/>
              </a:rPr>
              <a:t>ขั้นตอน</a:t>
            </a:r>
            <a:r>
              <a:rPr lang="th-TH" sz="2800" b="1" dirty="0">
                <a:latin typeface="Calibri"/>
                <a:ea typeface="Calibri"/>
              </a:rPr>
              <a:t>ที่ </a:t>
            </a:r>
            <a:r>
              <a:rPr lang="en-US" sz="2800" b="1" dirty="0">
                <a:latin typeface="TH SarabunPSK"/>
                <a:ea typeface="Calibri"/>
              </a:rPr>
              <a:t>1 </a:t>
            </a:r>
            <a:r>
              <a:rPr lang="th-TH" sz="2800" b="1" dirty="0">
                <a:latin typeface="Calibri"/>
                <a:ea typeface="Calibri"/>
              </a:rPr>
              <a:t>การบ่งชี้ความรู้ </a:t>
            </a:r>
            <a:endParaRPr lang="en-US" sz="2400" b="1" dirty="0" smtClean="0">
              <a:latin typeface="Calibri"/>
              <a:ea typeface="Calibri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 smtClean="0">
                <a:latin typeface="Calibri"/>
                <a:ea typeface="Calibri"/>
              </a:rPr>
              <a:t>        งานวิจัยของคณะกายภาพบำบัดมีจำนวน</a:t>
            </a:r>
            <a:r>
              <a:rPr lang="th-TH" sz="2400" b="1" dirty="0">
                <a:latin typeface="Calibri"/>
                <a:ea typeface="Calibri"/>
              </a:rPr>
              <a:t>น้อย จึง</a:t>
            </a:r>
            <a:r>
              <a:rPr lang="th-TH" sz="2400" b="1" dirty="0" smtClean="0">
                <a:latin typeface="Calibri"/>
                <a:ea typeface="Calibri"/>
              </a:rPr>
              <a:t>ควรส่งเสริม</a:t>
            </a:r>
            <a:r>
              <a:rPr lang="th-TH" sz="2400" b="1" dirty="0">
                <a:latin typeface="Calibri"/>
                <a:ea typeface="Calibri"/>
              </a:rPr>
              <a:t>ให้อาจารย์มีการแลกเปลี่ยนเรียนรู้ด้านวิจัย </a:t>
            </a:r>
            <a:r>
              <a:rPr lang="th-TH" sz="2400" b="1" dirty="0" smtClean="0">
                <a:latin typeface="Calibri"/>
                <a:ea typeface="Calibri"/>
              </a:rPr>
              <a:t>และมี</a:t>
            </a:r>
            <a:r>
              <a:rPr lang="th-TH" sz="2400" b="1" dirty="0">
                <a:latin typeface="Calibri"/>
                <a:ea typeface="Calibri"/>
              </a:rPr>
              <a:t>อาจารย์นักวิจัยรุ่นใหม่หลายท่าน จึง</a:t>
            </a:r>
            <a:r>
              <a:rPr lang="th-TH" sz="2400" b="1" dirty="0" smtClean="0">
                <a:latin typeface="Calibri"/>
                <a:ea typeface="Calibri"/>
              </a:rPr>
              <a:t>ควรแลกเปลี่ยนเรียนรู้เพื่อให้</a:t>
            </a:r>
            <a:r>
              <a:rPr lang="th-TH" sz="2400" b="1" dirty="0">
                <a:latin typeface="Calibri"/>
                <a:ea typeface="Calibri"/>
              </a:rPr>
              <a:t>เกิดแนว</a:t>
            </a:r>
            <a:r>
              <a:rPr lang="th-TH" sz="2400" b="1" dirty="0" smtClean="0">
                <a:latin typeface="Calibri"/>
                <a:ea typeface="Calibri"/>
              </a:rPr>
              <a:t>ปฏิบัติใน</a:t>
            </a:r>
            <a:r>
              <a:rPr lang="th-TH" sz="2400" b="1" dirty="0">
                <a:latin typeface="Calibri"/>
                <a:ea typeface="Calibri"/>
              </a:rPr>
              <a:t>การสร้าง</a:t>
            </a:r>
            <a:r>
              <a:rPr lang="th-TH" sz="2400" b="1" dirty="0" smtClean="0">
                <a:latin typeface="Calibri"/>
                <a:ea typeface="Calibri"/>
              </a:rPr>
              <a:t>งานวิจัยให้สำเร็จตามแผนการดำเนินงาน</a:t>
            </a: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endParaRPr lang="en-US" sz="2400" b="1" dirty="0" smtClean="0">
              <a:latin typeface="Calibri"/>
              <a:ea typeface="Calibri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alibri"/>
                <a:ea typeface="Calibri"/>
              </a:rPr>
              <a:t> </a:t>
            </a:r>
            <a:r>
              <a:rPr lang="en-US" sz="2400" b="1" dirty="0" smtClean="0">
                <a:latin typeface="Calibri"/>
                <a:ea typeface="Calibri"/>
              </a:rPr>
              <a:t>     </a:t>
            </a:r>
            <a:r>
              <a:rPr lang="th-TH" sz="2800" b="1" dirty="0">
                <a:latin typeface="Calibri"/>
                <a:ea typeface="Calibri"/>
              </a:rPr>
              <a:t>ขั้นตอนที่ 2.1 การสร้าง แสวงหาความรู้ </a:t>
            </a:r>
            <a:endParaRPr lang="en-US" sz="2400" b="1" dirty="0" smtClean="0">
              <a:latin typeface="Calibri"/>
              <a:ea typeface="Calibri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000" dirty="0" smtClean="0">
                <a:latin typeface="Calibri"/>
                <a:ea typeface="Calibri"/>
              </a:rPr>
              <a:t>          </a:t>
            </a:r>
            <a:r>
              <a:rPr lang="th-TH" sz="2400" b="1" dirty="0" smtClean="0">
                <a:latin typeface="Calibri"/>
                <a:ea typeface="Calibri"/>
              </a:rPr>
              <a:t>กิจกรรมที่ทำให้เกิดการแลกเปลี่ยนเรียนรู้ระหว่างอาจารย์นักวิจัยรุ่นใหม่และอาจารย์นักวิจัยที่มีความชำนาญในการทำวิจัย </a:t>
            </a:r>
            <a:r>
              <a:rPr lang="th-TH" sz="2400" b="1" dirty="0">
                <a:latin typeface="Calibri"/>
                <a:ea typeface="Calibri"/>
              </a:rPr>
              <a:t> </a:t>
            </a:r>
            <a:r>
              <a:rPr lang="th-TH" sz="2400" b="1" dirty="0" smtClean="0">
                <a:latin typeface="Calibri"/>
                <a:ea typeface="Calibri"/>
              </a:rPr>
              <a:t>การรับทุนส</a:t>
            </a:r>
            <a:r>
              <a:rPr lang="th-TH" sz="2400" b="1" dirty="0">
                <a:latin typeface="Calibri"/>
                <a:ea typeface="Calibri"/>
              </a:rPr>
              <a:t>นับสนุนการวิจัย การตีพิมพ์</a:t>
            </a:r>
            <a:r>
              <a:rPr lang="th-TH" sz="2400" b="1" dirty="0" smtClean="0">
                <a:latin typeface="Calibri"/>
                <a:ea typeface="Calibri"/>
              </a:rPr>
              <a:t>เผยแพร่</a:t>
            </a:r>
            <a:r>
              <a:rPr lang="th-TH" sz="2400" b="1" dirty="0">
                <a:latin typeface="Calibri"/>
                <a:ea typeface="Calibri"/>
              </a:rPr>
              <a:t>ใน</a:t>
            </a:r>
            <a:r>
              <a:rPr lang="th-TH" sz="2400" b="1" dirty="0" smtClean="0">
                <a:latin typeface="Calibri"/>
                <a:ea typeface="Calibri"/>
              </a:rPr>
              <a:t>วารสาร การ</a:t>
            </a:r>
            <a:r>
              <a:rPr lang="th-TH" sz="2400" b="1" dirty="0">
                <a:latin typeface="Calibri"/>
                <a:ea typeface="Calibri"/>
              </a:rPr>
              <a:t>ทำงานวิจัยร่วมกับ</a:t>
            </a:r>
            <a:r>
              <a:rPr lang="th-TH" sz="2400" b="1" dirty="0" smtClean="0">
                <a:latin typeface="Calibri"/>
                <a:ea typeface="Calibri"/>
              </a:rPr>
              <a:t>เครือข่ายภายนอก และเป็นเวทีให้</a:t>
            </a:r>
            <a:r>
              <a:rPr lang="th-TH" sz="2400" b="1" dirty="0">
                <a:latin typeface="Calibri"/>
                <a:ea typeface="Calibri"/>
              </a:rPr>
              <a:t>อาจารย์ที่เพิ่งสำเร็จการศึกษาทั้งปริญญาโท</a:t>
            </a:r>
            <a:r>
              <a:rPr lang="th-TH" sz="2400" b="1" dirty="0" smtClean="0">
                <a:latin typeface="Calibri"/>
                <a:ea typeface="Calibri"/>
              </a:rPr>
              <a:t>และเอก</a:t>
            </a:r>
            <a:r>
              <a:rPr lang="th-TH" sz="2400" b="1" dirty="0">
                <a:latin typeface="Calibri"/>
                <a:ea typeface="Calibri"/>
              </a:rPr>
              <a:t>ได้ถ่ายทอดความรู้ </a:t>
            </a:r>
            <a:endParaRPr lang="th-TH" sz="2400" b="1" dirty="0" smtClean="0">
              <a:latin typeface="Calibri"/>
              <a:ea typeface="Calibri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000" b="1" dirty="0">
                <a:latin typeface="Calibri"/>
                <a:ea typeface="Calibri"/>
              </a:rPr>
              <a:t>      </a:t>
            </a:r>
            <a:r>
              <a:rPr lang="th-TH" sz="2000" b="1" dirty="0" smtClean="0">
                <a:latin typeface="Calibri"/>
                <a:ea typeface="Calibri"/>
              </a:rPr>
              <a:t> </a:t>
            </a:r>
            <a:endParaRPr lang="en-US" sz="1800" b="1" dirty="0">
              <a:latin typeface="Calibri"/>
              <a:ea typeface="Calibri"/>
            </a:endParaRPr>
          </a:p>
          <a:p>
            <a:pPr algn="thaiDist" defTabSz="880567"/>
            <a:endParaRPr lang="en-US" altLang="en-US" sz="1733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defTabSz="880567"/>
            <a:endParaRPr lang="en-US" altLang="en-US" sz="1733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975" y="3475937"/>
            <a:ext cx="177894" cy="2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055" tIns="44027" rIns="88055" bIns="4402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58"/>
          </a:p>
        </p:txBody>
      </p:sp>
    </p:spTree>
    <p:extLst>
      <p:ext uri="{BB962C8B-B14F-4D97-AF65-F5344CB8AC3E}">
        <p14:creationId xmlns:p14="http://schemas.microsoft.com/office/powerpoint/2010/main" val="11070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6869" y="1228602"/>
            <a:ext cx="6353504" cy="8450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055" tIns="44027" rIns="88055" bIns="4402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8805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KM </a:t>
            </a:r>
            <a:r>
              <a:rPr lang="th-TH" alt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การสร้างงานวิจัยอย่างไรให้สำเร็จ</a:t>
            </a: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	</a:t>
            </a:r>
            <a:r>
              <a:rPr lang="th-TH" sz="2000" b="1" dirty="0" smtClean="0">
                <a:latin typeface="Calibri"/>
                <a:ea typeface="Calibri"/>
              </a:rPr>
              <a:t>       </a:t>
            </a: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000" b="1" dirty="0">
                <a:latin typeface="Calibri"/>
                <a:ea typeface="Calibri"/>
              </a:rPr>
              <a:t> </a:t>
            </a:r>
            <a:r>
              <a:rPr lang="th-TH" sz="2000" b="1" dirty="0" smtClean="0">
                <a:latin typeface="Calibri"/>
                <a:ea typeface="Calibri"/>
              </a:rPr>
              <a:t>     </a:t>
            </a:r>
            <a:r>
              <a:rPr lang="th-TH" sz="2800" b="1" dirty="0" smtClean="0">
                <a:latin typeface="Calibri"/>
                <a:ea typeface="Calibri"/>
              </a:rPr>
              <a:t>ขั้นตอน</a:t>
            </a:r>
            <a:r>
              <a:rPr lang="th-TH" sz="2800" b="1" dirty="0">
                <a:latin typeface="Calibri"/>
                <a:ea typeface="Calibri"/>
              </a:rPr>
              <a:t>ที่ 2.2  การแลกเปลี่ยนเรียนรู้ </a:t>
            </a:r>
            <a:endParaRPr lang="th-TH" sz="2400" b="1" dirty="0" smtClean="0">
              <a:latin typeface="Calibri"/>
              <a:ea typeface="Calibri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000" dirty="0" smtClean="0">
                <a:latin typeface="Calibri"/>
                <a:ea typeface="Calibri"/>
              </a:rPr>
              <a:t>        </a:t>
            </a:r>
            <a:r>
              <a:rPr lang="th-TH" sz="2400" b="1" dirty="0" smtClean="0">
                <a:latin typeface="Calibri"/>
                <a:ea typeface="Calibri"/>
              </a:rPr>
              <a:t>กิจกรรม</a:t>
            </a:r>
            <a:r>
              <a:rPr lang="th-TH" sz="2400" b="1" dirty="0">
                <a:latin typeface="Calibri"/>
                <a:ea typeface="Calibri"/>
              </a:rPr>
              <a:t>แลกเปลี่ยนเรียนรู้ในหัวข้อ</a:t>
            </a:r>
            <a:r>
              <a:rPr lang="th-TH" sz="2400" b="1" dirty="0" smtClean="0">
                <a:latin typeface="Calibri"/>
                <a:ea typeface="Calibri"/>
              </a:rPr>
              <a:t>ทบทวนและพัฒนาแนวทางการ</a:t>
            </a:r>
            <a:r>
              <a:rPr lang="th-TH" sz="2400" b="1" dirty="0">
                <a:latin typeface="Calibri"/>
                <a:ea typeface="Calibri"/>
              </a:rPr>
              <a:t>สร้างงานวิจัยอย่างไรให้</a:t>
            </a:r>
            <a:r>
              <a:rPr lang="th-TH" sz="2400" b="1" dirty="0" smtClean="0">
                <a:latin typeface="Calibri"/>
                <a:ea typeface="Calibri"/>
              </a:rPr>
              <a:t>สำเร็จ  จัด</a:t>
            </a:r>
            <a:r>
              <a:rPr lang="th-TH" sz="2400" b="1" dirty="0">
                <a:latin typeface="Calibri"/>
                <a:ea typeface="Calibri"/>
              </a:rPr>
              <a:t>ผ่านระบบ </a:t>
            </a:r>
            <a:r>
              <a:rPr lang="en-US" sz="2400" b="1" dirty="0">
                <a:latin typeface="CordiaUPC" panose="020B0304020202020204" pitchFamily="34" charset="-34"/>
                <a:ea typeface="Calibri"/>
              </a:rPr>
              <a:t>online (Google Meet) </a:t>
            </a:r>
            <a:r>
              <a:rPr lang="th-TH" sz="2400" b="1" dirty="0">
                <a:latin typeface="Calibri"/>
                <a:ea typeface="Calibri"/>
              </a:rPr>
              <a:t>ในวันพุธที่ </a:t>
            </a:r>
            <a:r>
              <a:rPr lang="th-TH" sz="2400" b="1" dirty="0" smtClean="0">
                <a:latin typeface="Calibri"/>
                <a:ea typeface="Calibri"/>
              </a:rPr>
              <a:t>24 </a:t>
            </a:r>
            <a:r>
              <a:rPr lang="th-TH" sz="2400" b="1" dirty="0">
                <a:latin typeface="Calibri"/>
                <a:ea typeface="Calibri"/>
              </a:rPr>
              <a:t>กุมภาพันธ์ 2564 เวลา </a:t>
            </a:r>
            <a:r>
              <a:rPr lang="th-TH" sz="2400" b="1" dirty="0" smtClean="0">
                <a:latin typeface="Calibri"/>
                <a:ea typeface="Calibri"/>
              </a:rPr>
              <a:t>13.00 </a:t>
            </a:r>
            <a:r>
              <a:rPr lang="th-TH" sz="2400" b="1" dirty="0">
                <a:latin typeface="Calibri"/>
                <a:ea typeface="Calibri"/>
              </a:rPr>
              <a:t>– </a:t>
            </a:r>
            <a:r>
              <a:rPr lang="th-TH" sz="2400" b="1" dirty="0" smtClean="0">
                <a:latin typeface="Calibri"/>
                <a:ea typeface="Calibri"/>
              </a:rPr>
              <a:t>17.00 </a:t>
            </a:r>
            <a:r>
              <a:rPr lang="th-TH" sz="2400" b="1" dirty="0">
                <a:latin typeface="Calibri"/>
                <a:ea typeface="Calibri"/>
              </a:rPr>
              <a:t>น. โดยมีอาจารย์ในคณะ ทุกท่านได้เข้าร่วม</a:t>
            </a:r>
            <a:r>
              <a:rPr lang="th-TH" sz="2400" b="1" dirty="0" smtClean="0">
                <a:latin typeface="Calibri"/>
                <a:ea typeface="Calibri"/>
              </a:rPr>
              <a:t>โครงการ</a:t>
            </a: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endParaRPr lang="th-TH" sz="2400" b="1" dirty="0" smtClean="0">
              <a:latin typeface="Calibri"/>
              <a:ea typeface="Calibri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000" b="1" dirty="0">
                <a:latin typeface="Calibri"/>
                <a:ea typeface="Calibri"/>
              </a:rPr>
              <a:t> </a:t>
            </a:r>
            <a:r>
              <a:rPr lang="th-TH" sz="2000" b="1" dirty="0" smtClean="0">
                <a:latin typeface="Calibri"/>
                <a:ea typeface="Calibri"/>
              </a:rPr>
              <a:t>     </a:t>
            </a:r>
            <a:r>
              <a:rPr lang="th-TH" sz="2800" b="1" dirty="0">
                <a:latin typeface="Calibri"/>
                <a:ea typeface="Calibri"/>
              </a:rPr>
              <a:t>ขั้นตอนที่ 3-5 การจัดความรู้ให้เป็นระบบ </a:t>
            </a:r>
            <a:r>
              <a:rPr lang="th-TH" sz="2800" b="1" dirty="0" smtClean="0">
                <a:latin typeface="Calibri"/>
                <a:ea typeface="Calibri"/>
              </a:rPr>
              <a:t>การ</a:t>
            </a:r>
            <a:r>
              <a:rPr lang="th-TH" sz="2800" b="1" dirty="0">
                <a:latin typeface="Calibri"/>
                <a:ea typeface="Calibri"/>
              </a:rPr>
              <a:t>ประมวลและกลั่นกรองความรู้และการเข้าถึงความรู้ </a:t>
            </a:r>
            <a:endParaRPr lang="th-TH" sz="2400" b="1" dirty="0" smtClean="0">
              <a:latin typeface="Calibri"/>
              <a:ea typeface="Calibri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 smtClean="0">
                <a:latin typeface="Calibri"/>
                <a:ea typeface="Calibri"/>
              </a:rPr>
              <a:t>       เผยแพร่องค์</a:t>
            </a:r>
            <a:r>
              <a:rPr lang="th-TH" sz="2400" b="1" dirty="0">
                <a:latin typeface="Calibri"/>
                <a:ea typeface="Calibri"/>
              </a:rPr>
              <a:t>ความรู้จากการแลกเปลี่ยนเรียนรู้ โดยจะสรุปความรู้ที่ได้รับและเผยแพร่ในเว็บไซต์</a:t>
            </a:r>
            <a:r>
              <a:rPr lang="th-TH" sz="2400" b="1" dirty="0" smtClean="0">
                <a:latin typeface="Calibri"/>
                <a:ea typeface="Calibri"/>
              </a:rPr>
              <a:t>ของวิทยาลัยและคณะ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endParaRPr lang="th-TH" sz="2400" b="1" dirty="0">
              <a:latin typeface="Calibri"/>
              <a:ea typeface="Calibri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800" b="1" dirty="0" smtClean="0">
                <a:latin typeface="Calibri"/>
                <a:ea typeface="Calibri"/>
              </a:rPr>
              <a:t>ขั้นตอน</a:t>
            </a:r>
            <a:r>
              <a:rPr lang="th-TH" sz="2800" b="1" dirty="0">
                <a:latin typeface="Calibri"/>
                <a:ea typeface="Calibri"/>
              </a:rPr>
              <a:t>ที่ 6-7 </a:t>
            </a:r>
            <a:r>
              <a:rPr lang="th-TH" sz="2800" b="1" dirty="0" smtClean="0">
                <a:latin typeface="Calibri"/>
                <a:ea typeface="Calibri"/>
              </a:rPr>
              <a:t>การนแลก</a:t>
            </a:r>
            <a:r>
              <a:rPr lang="th-TH" sz="2800" b="1" dirty="0">
                <a:latin typeface="Calibri"/>
                <a:ea typeface="Calibri"/>
              </a:rPr>
              <a:t>เปลี่ยนความรู้และการเรียนรู้ </a:t>
            </a:r>
            <a:endParaRPr lang="th-TH" sz="2400" b="1" dirty="0" smtClean="0">
              <a:latin typeface="Calibri"/>
              <a:ea typeface="Calibri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000" dirty="0">
                <a:latin typeface="Calibri"/>
                <a:ea typeface="Calibri"/>
              </a:rPr>
              <a:t> </a:t>
            </a:r>
            <a:r>
              <a:rPr lang="th-TH" sz="2000" dirty="0" smtClean="0">
                <a:latin typeface="Calibri"/>
                <a:ea typeface="Calibri"/>
              </a:rPr>
              <a:t>                </a:t>
            </a:r>
            <a:r>
              <a:rPr lang="th-TH" sz="2400" b="1" dirty="0" smtClean="0">
                <a:latin typeface="Calibri"/>
                <a:ea typeface="Calibri"/>
              </a:rPr>
              <a:t>อาจารย์</a:t>
            </a:r>
            <a:r>
              <a:rPr lang="th-TH" sz="2400" b="1" dirty="0">
                <a:latin typeface="Calibri"/>
                <a:ea typeface="Calibri"/>
              </a:rPr>
              <a:t>ได้นำความรู้</a:t>
            </a:r>
            <a:r>
              <a:rPr lang="th-TH" sz="2400" b="1" dirty="0" smtClean="0">
                <a:latin typeface="Calibri"/>
                <a:ea typeface="Calibri"/>
              </a:rPr>
              <a:t>จากการ</a:t>
            </a:r>
            <a:r>
              <a:rPr lang="th-TH" sz="2400" b="1" dirty="0">
                <a:latin typeface="Calibri"/>
                <a:ea typeface="Calibri"/>
              </a:rPr>
              <a:t>แลกเปลี่ยน</a:t>
            </a:r>
            <a:r>
              <a:rPr lang="th-TH" sz="2400" b="1" dirty="0" smtClean="0">
                <a:latin typeface="Calibri"/>
                <a:ea typeface="Calibri"/>
              </a:rPr>
              <a:t>เรียนรู้มา</a:t>
            </a:r>
            <a:r>
              <a:rPr lang="th-TH" sz="2400" b="1" dirty="0">
                <a:latin typeface="Calibri"/>
                <a:ea typeface="Calibri"/>
              </a:rPr>
              <a:t>ปรับใช้ในการดำเนินการวิจัยผ่านกิจกรรมการส่งเสริมงานวิจัย</a:t>
            </a:r>
            <a:r>
              <a:rPr lang="th-TH" sz="2400" b="1" dirty="0">
                <a:solidFill>
                  <a:srgbClr val="000000"/>
                </a:solidFill>
                <a:latin typeface="Calibri"/>
                <a:ea typeface="Times New Roman"/>
              </a:rPr>
              <a:t>ในโครงการสร้างและเผยแพร่ผลงานวิจัย </a:t>
            </a:r>
            <a:endParaRPr lang="en-US" sz="2000" b="1" dirty="0">
              <a:latin typeface="Calibri"/>
              <a:ea typeface="Calibri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endParaRPr lang="en-US" sz="1800" b="1" dirty="0">
              <a:latin typeface="Calibri"/>
              <a:ea typeface="Calibri"/>
            </a:endParaRPr>
          </a:p>
          <a:p>
            <a:pPr algn="thaiDist" defTabSz="880567"/>
            <a:endParaRPr lang="en-US" altLang="en-US" sz="1733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defTabSz="880567"/>
            <a:endParaRPr lang="en-US" altLang="en-US" sz="1733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975" y="3475937"/>
            <a:ext cx="177894" cy="2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055" tIns="44027" rIns="88055" bIns="4402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58"/>
          </a:p>
        </p:txBody>
      </p:sp>
    </p:spTree>
    <p:extLst>
      <p:ext uri="{BB962C8B-B14F-4D97-AF65-F5344CB8AC3E}">
        <p14:creationId xmlns:p14="http://schemas.microsoft.com/office/powerpoint/2010/main" val="29949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975" y="3475937"/>
            <a:ext cx="177894" cy="2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055" tIns="44027" rIns="88055" bIns="44027" numCol="1" anchor="ctr" anchorCtr="0" compatLnSpc="1">
            <a:prstTxWarp prst="textNoShape">
              <a:avLst/>
            </a:prstTxWarp>
            <a:spAutoFit/>
          </a:bodyPr>
          <a:lstStyle/>
          <a:p>
            <a:pPr defTabSz="435881"/>
            <a:endParaRPr lang="en-US" sz="85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869" y="1223517"/>
            <a:ext cx="6252759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0567"/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แนวทางการ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สร้าง</a:t>
            </a:r>
            <a:r>
              <a:rPr lang="th-TH" alt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งานวิจัย</a:t>
            </a:r>
            <a:r>
              <a:rPr lang="th-TH" alt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อย่างไรให้</a:t>
            </a:r>
            <a:r>
              <a:rPr lang="th-TH" alt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สำเร็จ</a:t>
            </a:r>
          </a:p>
          <a:p>
            <a:pPr lvl="0" algn="ctr" defTabSz="880567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ตั้งเป้าหมายให้ชัดเจน กำหนดจำนวนผลงานและขั้นตอนการดำเนินการวิจัยให้ชัดเจน และมีวินัยในการทำงาน</a:t>
            </a: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ควรสร้าง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mind set 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การทำวิจัย  สร้างให้เกิดความสนุกในการทำวิจัย ทำในหัวข้อที่สนใจหรือชำนาญ เพื่อให้เกิดความมุ่งมั่นในการทำงานวิจัย</a:t>
            </a: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หากมีอุปสรรค ไม่ควรท้อ ให้ค้นขว้าหาข้อมูลเพิ่มเติม สอบถามทีมวิจัยหรือผู้มีประสบการณ์เพื่อเป็นแนวทางในการแก้ปัญหา อาจต้องทำการลองผิดลองถูก นำมาพัฒนา และจะเกิดประสบการณ์และได้แนวทางในการแก้ปัญหา</a:t>
            </a: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เครือข่าย</a:t>
            </a:r>
            <a:r>
              <a:rPr 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งานวิจัย อาจมาจากเครือข่ายของอาจารย์พิเศษทางคลินิก </a:t>
            </a: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เพื่อน ศิษย์เก่า งานป</a:t>
            </a:r>
            <a:r>
              <a:rPr 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ระชุมวิชาการ การอบรมเพิ่มพูน</a:t>
            </a: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ความรู้ การลงปฏิบัติในภาคสนาม ชุมชน</a:t>
            </a:r>
            <a:endParaRPr lang="th-TH" sz="2400" b="1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2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975" y="3475937"/>
            <a:ext cx="177894" cy="2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055" tIns="44027" rIns="88055" bIns="44027" numCol="1" anchor="ctr" anchorCtr="0" compatLnSpc="1">
            <a:prstTxWarp prst="textNoShape">
              <a:avLst/>
            </a:prstTxWarp>
            <a:spAutoFit/>
          </a:bodyPr>
          <a:lstStyle/>
          <a:p>
            <a:pPr defTabSz="435881"/>
            <a:endParaRPr lang="en-US" sz="85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965" y="1018565"/>
            <a:ext cx="5927836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0567"/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แนวทางการ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สร้าง</a:t>
            </a:r>
            <a:r>
              <a:rPr lang="th-TH" alt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งานวิจัย</a:t>
            </a:r>
            <a:r>
              <a:rPr lang="th-TH" alt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อย่างไรให้</a:t>
            </a:r>
            <a:r>
              <a:rPr lang="th-TH" alt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</a:rPr>
              <a:t>สำเร็จ</a:t>
            </a:r>
          </a:p>
          <a:p>
            <a:pPr lvl="0" algn="thaiDist">
              <a:lnSpc>
                <a:spcPct val="150000"/>
              </a:lnSpc>
            </a:pPr>
            <a:endParaRPr lang="th-TH" sz="105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algn="thaiDist">
              <a:lnSpc>
                <a:spcPct val="150000"/>
              </a:lnSpc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5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การสร้างเครือข่ายงานวิจัย ทำให้มีทีมวิจัยที่มีประสบการณ์ เกิด</a:t>
            </a: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มุมมองหลากหลาย</a:t>
            </a:r>
            <a:r>
              <a:rPr 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และครอบคลุมประเด็นที่ต้องการศึกษา  </a:t>
            </a: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มี</a:t>
            </a:r>
            <a:r>
              <a:rPr 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เครื่องมือทันสมัย </a:t>
            </a: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มีจำนวนอาสาสมัคร</a:t>
            </a:r>
            <a:r>
              <a:rPr 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เพียงพอในการทำงานวิจัย ทำให้เกิดการพัฒนางานวิจัยได้มีคุณภาพและ</a:t>
            </a: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สำเร็จ </a:t>
            </a:r>
            <a:endParaRPr lang="th-TH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algn="thaiDist">
              <a:lnSpc>
                <a:spcPct val="150000"/>
              </a:lnSpc>
            </a:pP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6. การสร้างเครือข่าย</a:t>
            </a:r>
            <a:r>
              <a:rPr 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งานวิจัย โดยสร้างทีมจากการนำเอาจุดเด่นของแต่ละคนมาสนับสนุนในการสร้างงานวิจัยให้มีคุณภาพ </a:t>
            </a:r>
            <a:endParaRPr lang="th-TH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algn="thaiDist">
              <a:lnSpc>
                <a:spcPct val="150000"/>
              </a:lnSpc>
            </a:pP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7. การทำงานของเครือข่ายวิจัย ไม่</a:t>
            </a:r>
            <a:r>
              <a:rPr 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เอาเปรียบกัน ควรมี</a:t>
            </a: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ข้อตกลงก่อน</a:t>
            </a:r>
            <a:r>
              <a:rPr 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ทำวิจัยในเรื่องจำนวนและสัดส่วนของ</a:t>
            </a: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ผลงาน</a:t>
            </a:r>
          </a:p>
          <a:p>
            <a:pPr lvl="0" algn="thaiDist">
              <a:lnSpc>
                <a:spcPct val="150000"/>
              </a:lnSpc>
            </a:pPr>
            <a:r>
              <a:rPr lang="th-TH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Calibri" panose="020F0502020204030204" pitchFamily="34" charset="0"/>
                <a:cs typeface="Cordia New" panose="020B0304020202020204" pitchFamily="34" charset="-34"/>
              </a:rPr>
              <a:t>8. การทำงานวิจัย ควรให้เครือข่ายวิจัยเข้ามาร่วมงานตั้งแต่ขั้นตอนการจัดทำโครงร่างวิจัย เพื่อสร้างความเข้าใจและเกิดแนวคิดการพัฒนางานวิจัยร่วมกัน</a:t>
            </a:r>
            <a:endParaRPr lang="th-TH" sz="2400" b="1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50000"/>
              </a:lnSpc>
            </a:pP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9. การแบ่งงานของทีมวิจัย ควรแบ่งงานและความรับผิดชอบตามความถนัด ประสบการณ์  </a:t>
            </a:r>
          </a:p>
          <a:p>
            <a:pPr algn="thaiDist">
              <a:lnSpc>
                <a:spcPct val="150000"/>
              </a:lnSpc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47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302</Words>
  <Application>Microsoft Office PowerPoint</Application>
  <PresentationFormat>Custom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Prapussorn</dc:creator>
  <cp:lastModifiedBy>usa</cp:lastModifiedBy>
  <cp:revision>55</cp:revision>
  <dcterms:created xsi:type="dcterms:W3CDTF">2016-11-16T01:41:04Z</dcterms:created>
  <dcterms:modified xsi:type="dcterms:W3CDTF">2021-09-09T09:29:10Z</dcterms:modified>
</cp:coreProperties>
</file>