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58" r:id="rId3"/>
  </p:sldIdLst>
  <p:sldSz cx="6858000" cy="9539288"/>
  <p:notesSz cx="6858000" cy="9144000"/>
  <p:defaultTextStyle>
    <a:defPPr>
      <a:defRPr lang="en-US"/>
    </a:defPPr>
    <a:lvl1pPr marL="0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1pPr>
    <a:lvl2pPr marL="226314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2pPr>
    <a:lvl3pPr marL="452628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3pPr>
    <a:lvl4pPr marL="678942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4pPr>
    <a:lvl5pPr marL="905256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5pPr>
    <a:lvl6pPr marL="1131570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6pPr>
    <a:lvl7pPr marL="1357884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7pPr>
    <a:lvl8pPr marL="1584198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8pPr>
    <a:lvl9pPr marL="1810512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25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61176"/>
            <a:ext cx="5829300" cy="332108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010335"/>
            <a:ext cx="5143500" cy="230311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0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1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07879"/>
            <a:ext cx="1478756" cy="80841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07879"/>
            <a:ext cx="4350544" cy="80841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2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378200"/>
            <a:ext cx="5915025" cy="396807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383818"/>
            <a:ext cx="5915025" cy="208671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539394"/>
            <a:ext cx="2914650" cy="60525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539394"/>
            <a:ext cx="2914650" cy="60525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1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7881"/>
            <a:ext cx="5915025" cy="1843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338451"/>
            <a:ext cx="2901255" cy="114603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484490"/>
            <a:ext cx="2901255" cy="5125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338451"/>
            <a:ext cx="2915543" cy="114603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484490"/>
            <a:ext cx="2915543" cy="5125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0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2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6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35952"/>
            <a:ext cx="2211884" cy="222583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73483"/>
            <a:ext cx="3471863" cy="677907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861787"/>
            <a:ext cx="2211884" cy="530181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35952"/>
            <a:ext cx="2211884" cy="222583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73483"/>
            <a:ext cx="3471863" cy="677907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861787"/>
            <a:ext cx="2211884" cy="530181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07881"/>
            <a:ext cx="5915025" cy="1843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539394"/>
            <a:ext cx="5915025" cy="6052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29167" y="1023247"/>
            <a:ext cx="5887747" cy="498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055" tIns="44027" rIns="88055" bIns="4402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80567"/>
            <a:r>
              <a:rPr lang="en-US" altLang="en-US" sz="2311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KM </a:t>
            </a:r>
            <a:r>
              <a:rPr lang="th-TH" altLang="en-US" sz="2311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การสร้างและกำหนดหัวข้องานวิจัย</a:t>
            </a:r>
            <a:endParaRPr lang="en-US" altLang="en-US" sz="2311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algn="thaiDist" defTabSz="880567"/>
            <a:endParaRPr lang="en-US" altLang="en-US" sz="1733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thaiDist" defTabSz="880567">
              <a:lnSpc>
                <a:spcPct val="150000"/>
              </a:lnSpc>
            </a:pPr>
            <a:r>
              <a:rPr lang="en-US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          </a:t>
            </a:r>
            <a:r>
              <a:rPr lang="th-TH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การวิจัยเป็นกระบวนการศึกษา ค้นคว้า หาความรู้อย่างเป็นขั้นตอน โดยอาศัยวิธีการทางวิทยาศาสตร์ คณะกายภาพบำบัดเล็งเห็นถึงความสำคัญของการสร้างผลงานวิจัย ขั้นตอนการสร้างและกำหนดหัวข้องานวิจัยเป็นขั้นตอนแรกและเป็นขั้นตอนที่สำคัญของการดำเนินการวิจัย อาจารย์ที่เริ่มทำการวิจัย อาจมีความยากลำบากในการสร้างและกำหนดหัวข้องานวิจัย หรือเลือกหัวข้อโครงการวิจัยที่ไม่เหมาะสม ทำให้การดำเนินการทำวิจัยไม่สำเร็จหรือไม่มีประสิทธิภาพ ดังนั้นคณะกายภาพบำบัดจึงจัดทำกิจกรรมแลกเปลี่ยนเรียนรู้เรื่องแนวทางการสร้างหัวข้องานวิจัย  เพื่อเป็นแนวทางให้อาจารย์สร้างหัวข้องานวิจัยซึ่งเป็นส่วนหนึ่งของการดำเนินการวิจัยให้สำเร็จอย่างมีประสิทธิภาพ </a:t>
            </a:r>
            <a:endParaRPr lang="en-US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thaiDist" defTabSz="880567"/>
            <a:endParaRPr lang="en-US" altLang="en-US" sz="1733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defTabSz="880567"/>
            <a:endParaRPr lang="en-US" altLang="en-US" sz="1733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975" y="3475937"/>
            <a:ext cx="177894" cy="2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055" tIns="44027" rIns="88055" bIns="4402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58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530" y="5670525"/>
            <a:ext cx="4320938" cy="29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975" y="3475937"/>
            <a:ext cx="177894" cy="2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055" tIns="44027" rIns="88055" bIns="44027" numCol="1" anchor="ctr" anchorCtr="0" compatLnSpc="1">
            <a:prstTxWarp prst="textNoShape">
              <a:avLst/>
            </a:prstTxWarp>
            <a:spAutoFit/>
          </a:bodyPr>
          <a:lstStyle/>
          <a:p>
            <a:pPr defTabSz="435881"/>
            <a:endParaRPr lang="en-US" sz="85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941" y="1030515"/>
            <a:ext cx="5969945" cy="8739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แนวทางการสร้างและกำหนดหัวข้อการวิจัย </a:t>
            </a:r>
            <a:endParaRPr lang="en-US" sz="18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30213" indent="-330213" algn="thaiDist">
              <a:lnSpc>
                <a:spcPct val="150000"/>
              </a:lnSpc>
              <a:buFont typeface="+mj-lt"/>
              <a:buAutoNum type="arabicPeriod"/>
            </a:pPr>
            <a:r>
              <a:rPr lang="th-TH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เป็นหัวข้อที่สนใจ และมีความชำนาญของทีมผู้ร่วมวิจัย </a:t>
            </a:r>
            <a:r>
              <a:rPr lang="th-TH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เพราะเป็นแรงจูงใจที่จะค้นคว้า ดำเนินการ ติดตามผลเพื่อให้โครงการวิจัยได้บรรลุเป้าหมาย และไม่เกิดความเบื่อหน่ายต่อการแก้ไขปัญหา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30213" indent="-330213" algn="thaiDist">
              <a:lnSpc>
                <a:spcPct val="150000"/>
              </a:lnSpc>
              <a:buFont typeface="+mj-lt"/>
              <a:buAutoNum type="arabicPeriod"/>
            </a:pPr>
            <a:r>
              <a:rPr lang="th-TH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ต่อยอดจากการทบทวนวรรณกรรม ตำรา วารสาร ปริญญานิพนธ์ บทความ รายงานการวิจัย</a:t>
            </a:r>
            <a:r>
              <a:rPr lang="th-TH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ที่สนใจ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330213" indent="-330213" algn="thaiDist">
              <a:lnSpc>
                <a:spcPct val="150000"/>
              </a:lnSpc>
              <a:buFont typeface="+mj-lt"/>
              <a:buAutoNum type="arabicPeriod"/>
            </a:pPr>
            <a:r>
              <a:rPr lang="th-TH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ต่อยอดความคิดจากงานวิจัยเดิม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330213" indent="-330213" algn="thaiDist">
              <a:lnSpc>
                <a:spcPct val="150000"/>
              </a:lnSpc>
              <a:buFont typeface="+mj-lt"/>
              <a:buAutoNum type="arabicPeriod"/>
            </a:pPr>
            <a:r>
              <a:rPr lang="th-TH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ต่อยอดความคิดจากงานประชุมวิชาการ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330213" indent="-330213" algn="thaiDist">
              <a:lnSpc>
                <a:spcPct val="150000"/>
              </a:lnSpc>
              <a:buFont typeface="+mj-lt"/>
              <a:buAutoNum type="arabicPeriod"/>
            </a:pPr>
            <a:r>
              <a:rPr lang="th-TH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คำแนะนำจากผู้ทรงคุณวุฒิ หรือผู้ที่มีความชำนาญ 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330213" indent="-330213" algn="thaiDist">
              <a:lnSpc>
                <a:spcPct val="150000"/>
              </a:lnSpc>
              <a:buFont typeface="+mj-lt"/>
              <a:buAutoNum type="arabicPeriod"/>
            </a:pPr>
            <a:r>
              <a:rPr lang="th-TH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ประสบการณ์ทางคลินิก ปัญหาในการจัดการทางกายภาพบำบัด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330213" indent="-330213" algn="thaiDist">
              <a:lnSpc>
                <a:spcPct val="150000"/>
              </a:lnSpc>
              <a:buFont typeface="+mj-lt"/>
              <a:buAutoNum type="arabicPeriod"/>
            </a:pPr>
            <a:r>
              <a:rPr lang="th-TH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ปัญหาที่พบในการทำงาน ที่ไม่ทราบสาเหตุหรือแนวทางการแก้ไข 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330213" indent="-330213" algn="thaiDist">
              <a:lnSpc>
                <a:spcPct val="150000"/>
              </a:lnSpc>
              <a:buFont typeface="+mj-lt"/>
              <a:buAutoNum type="arabicPeriod"/>
            </a:pPr>
            <a:r>
              <a:rPr lang="th-TH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นโยบายของหน่วยงาน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330213" indent="-330213" algn="thaiDist">
              <a:lnSpc>
                <a:spcPct val="150000"/>
              </a:lnSpc>
              <a:buFont typeface="+mj-lt"/>
              <a:buAutoNum type="arabicPeriod"/>
            </a:pPr>
            <a:r>
              <a:rPr lang="th-TH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แหล่งทุนการวิจัย</a:t>
            </a:r>
            <a:r>
              <a:rPr lang="th-TH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โดยแหล่งทุนจะกำหนดหัวข้อกว้างๆให้ทราบ หากผู้วิจัยสนใจที่จะรับทุน อาจดัดแปลงหัวข้อที่แหล่งทุนระบุ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30213" indent="-330213" algn="thaiDist">
              <a:lnSpc>
                <a:spcPct val="150000"/>
              </a:lnSpc>
              <a:buFont typeface="+mj-lt"/>
              <a:buAutoNum type="arabicPeriod"/>
            </a:pPr>
            <a:endParaRPr lang="en-US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 defTabSz="88056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สิ่งที่ต้องพิจารณาในการสร้างและกำหนดหัวงานวิจัย </a:t>
            </a:r>
            <a:endParaRPr lang="en-US" altLang="en-US" sz="1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330213" indent="-330213" algn="thaiDist" defTabSz="88056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alt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ควร</a:t>
            </a:r>
            <a:r>
              <a:rPr lang="th-TH" alt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เป็นการเพิ่มพูนให้เป็นความรู้ใหม่ และเป็นประโยชน์ในทางปฏิบัติงาน</a:t>
            </a:r>
            <a:endParaRPr lang="en-US" alt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330213" indent="-330213" algn="thaiDist" defTabSz="88056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alt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ความเหมาะสมในเรื่องของเวลาในการทำวิจัย งบประมาณและทีมผู้ทำการวิจัย</a:t>
            </a:r>
            <a:endParaRPr lang="en-US" alt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330213" indent="-330213" algn="thaiDist" defTabSz="88056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alt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</a:rPr>
              <a:t>สิ่งเอื้อความอำนวยในการทำวิจัย เช่น สามารถหาหรือสร้างเครื่องมือที่มีคุณภาพเพื่อใช้รวบรวมข้อมูล หรือจำนวนอาสาสมัครเพียงพอและตรงกับคุณลักษณะที่กำหนด หรือระยะเวลาในการดำเนินการและติดตามผล หรือสถานที่ดำเนินการวิจัย</a:t>
            </a:r>
            <a:endParaRPr lang="en-US" alt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440284" lvl="1" algn="thaiDist">
              <a:lnSpc>
                <a:spcPct val="107000"/>
              </a:lnSpc>
              <a:spcAft>
                <a:spcPts val="770"/>
              </a:spcAft>
            </a:pP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2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337</Words>
  <Application>Microsoft Office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Cordia New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Prapussorn</dc:creator>
  <cp:lastModifiedBy>usa karukunchit</cp:lastModifiedBy>
  <cp:revision>11</cp:revision>
  <dcterms:created xsi:type="dcterms:W3CDTF">2016-11-16T01:41:04Z</dcterms:created>
  <dcterms:modified xsi:type="dcterms:W3CDTF">2018-09-06T03:10:45Z</dcterms:modified>
</cp:coreProperties>
</file>